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9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01CC8-C7CF-9043-8EBE-CDAF20C3D53C}" type="datetimeFigureOut">
              <a:rPr lang="en-US" smtClean="0"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86E5D-046D-1E40-841B-28EE208D54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Arrow Connector 24"/>
          <p:cNvCxnSpPr/>
          <p:nvPr/>
        </p:nvCxnSpPr>
        <p:spPr>
          <a:xfrm rot="5400000">
            <a:off x="6997666" y="2469163"/>
            <a:ext cx="414253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1" idx="3"/>
            <a:endCxn id="8" idx="1"/>
          </p:cNvCxnSpPr>
          <p:nvPr/>
        </p:nvCxnSpPr>
        <p:spPr>
          <a:xfrm>
            <a:off x="5332790" y="2031998"/>
            <a:ext cx="701717" cy="0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19048" y="230832"/>
            <a:ext cx="4464279" cy="52322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latin typeface="Comic Sans MS"/>
                <a:cs typeface="Comic Sans MS"/>
              </a:rPr>
              <a:t>Screening Process</a:t>
            </a:r>
            <a:endParaRPr lang="en-US" sz="2800" b="1" u="sng" dirty="0">
              <a:latin typeface="Comic Sans MS"/>
              <a:cs typeface="Comic Sans M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705" y="1801165"/>
            <a:ext cx="2126343" cy="46166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Receives Core Instruction</a:t>
            </a:r>
          </a:p>
          <a:p>
            <a:pPr algn="ctr"/>
            <a:r>
              <a:rPr lang="en-US" sz="1200" dirty="0" smtClean="0">
                <a:latin typeface="Comic Sans MS"/>
                <a:cs typeface="Comic Sans MS"/>
              </a:rPr>
              <a:t>From Classroom Teacher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705" y="3518637"/>
            <a:ext cx="2951239" cy="46166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3 Consecutive Points above Benchmark</a:t>
            </a:r>
          </a:p>
          <a:p>
            <a:pPr algn="ctr"/>
            <a:r>
              <a:rPr lang="en-US" sz="1200" dirty="0" smtClean="0">
                <a:latin typeface="Comic Sans MS"/>
                <a:cs typeface="Comic Sans MS"/>
              </a:rPr>
              <a:t>Dismiss from Progress Monitoring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4507" y="1801165"/>
            <a:ext cx="2298095" cy="46166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Contact Parents</a:t>
            </a:r>
          </a:p>
          <a:p>
            <a:pPr algn="ctr"/>
            <a:r>
              <a:rPr lang="en-US" sz="1200" dirty="0" smtClean="0">
                <a:latin typeface="Comic Sans MS"/>
                <a:cs typeface="Comic Sans MS"/>
              </a:rPr>
              <a:t>Begin Process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8447" y="1801165"/>
            <a:ext cx="2634343" cy="46166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Meets Benchmark</a:t>
            </a:r>
          </a:p>
          <a:p>
            <a:pPr algn="ctr"/>
            <a:r>
              <a:rPr lang="en-US" sz="1200" dirty="0" smtClean="0">
                <a:latin typeface="Comic Sans MS"/>
                <a:cs typeface="Comic Sans MS"/>
              </a:rPr>
              <a:t>There are still Concerns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2190" y="6257835"/>
            <a:ext cx="3609219" cy="40011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omic Sans MS"/>
                <a:cs typeface="Comic Sans MS"/>
              </a:rPr>
              <a:t>Refer to Title I</a:t>
            </a:r>
            <a:endParaRPr lang="en-US" sz="2000" dirty="0">
              <a:latin typeface="Comic Sans MS"/>
              <a:cs typeface="Comic Sans MS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5400000">
            <a:off x="1133061" y="1569539"/>
            <a:ext cx="414253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3712524" y="1569539"/>
            <a:ext cx="414253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7011965" y="1569539"/>
            <a:ext cx="414253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H="1">
            <a:off x="4589593" y="3266951"/>
            <a:ext cx="501781" cy="1592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6200000" flipH="1">
            <a:off x="6953039" y="3215744"/>
            <a:ext cx="533695" cy="3177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Freeform 56"/>
          <p:cNvSpPr/>
          <p:nvPr/>
        </p:nvSpPr>
        <p:spPr>
          <a:xfrm>
            <a:off x="2515810" y="3980302"/>
            <a:ext cx="1233714" cy="437958"/>
          </a:xfrm>
          <a:custGeom>
            <a:avLst/>
            <a:gdLst>
              <a:gd name="connsiteX0" fmla="*/ 955524 w 955524"/>
              <a:gd name="connsiteY0" fmla="*/ 0 h 229810"/>
              <a:gd name="connsiteX1" fmla="*/ 725714 w 955524"/>
              <a:gd name="connsiteY1" fmla="*/ 229810 h 229810"/>
              <a:gd name="connsiteX2" fmla="*/ 205619 w 955524"/>
              <a:gd name="connsiteY2" fmla="*/ 217715 h 229810"/>
              <a:gd name="connsiteX3" fmla="*/ 0 w 955524"/>
              <a:gd name="connsiteY3" fmla="*/ 72572 h 22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5524" h="229810">
                <a:moveTo>
                  <a:pt x="955524" y="0"/>
                </a:moveTo>
                <a:lnTo>
                  <a:pt x="725714" y="229810"/>
                </a:lnTo>
                <a:lnTo>
                  <a:pt x="205619" y="217715"/>
                </a:lnTo>
                <a:lnTo>
                  <a:pt x="0" y="72572"/>
                </a:lnTo>
              </a:path>
            </a:pathLst>
          </a:cu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544835" y="3090817"/>
            <a:ext cx="1608666" cy="326571"/>
          </a:xfrm>
          <a:custGeom>
            <a:avLst/>
            <a:gdLst>
              <a:gd name="connsiteX0" fmla="*/ 1608666 w 1608666"/>
              <a:gd name="connsiteY0" fmla="*/ 0 h 326571"/>
              <a:gd name="connsiteX1" fmla="*/ 217714 w 1608666"/>
              <a:gd name="connsiteY1" fmla="*/ 84667 h 326571"/>
              <a:gd name="connsiteX2" fmla="*/ 0 w 1608666"/>
              <a:gd name="connsiteY2" fmla="*/ 326571 h 32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8666" h="326571">
                <a:moveTo>
                  <a:pt x="1608666" y="0"/>
                </a:moveTo>
                <a:lnTo>
                  <a:pt x="217714" y="84667"/>
                </a:lnTo>
                <a:lnTo>
                  <a:pt x="0" y="326571"/>
                </a:lnTo>
              </a:path>
            </a:pathLst>
          </a:cu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Arrow Connector 59"/>
          <p:cNvCxnSpPr>
            <a:endCxn id="6" idx="2"/>
          </p:cNvCxnSpPr>
          <p:nvPr/>
        </p:nvCxnSpPr>
        <p:spPr>
          <a:xfrm rot="5400000" flipH="1" flipV="1">
            <a:off x="738549" y="2866853"/>
            <a:ext cx="1221350" cy="13305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Freeform 60"/>
          <p:cNvSpPr/>
          <p:nvPr/>
        </p:nvSpPr>
        <p:spPr>
          <a:xfrm flipH="1">
            <a:off x="5545444" y="3980302"/>
            <a:ext cx="1337884" cy="429010"/>
          </a:xfrm>
          <a:custGeom>
            <a:avLst/>
            <a:gdLst>
              <a:gd name="connsiteX0" fmla="*/ 955524 w 955524"/>
              <a:gd name="connsiteY0" fmla="*/ 0 h 229810"/>
              <a:gd name="connsiteX1" fmla="*/ 725714 w 955524"/>
              <a:gd name="connsiteY1" fmla="*/ 229810 h 229810"/>
              <a:gd name="connsiteX2" fmla="*/ 205619 w 955524"/>
              <a:gd name="connsiteY2" fmla="*/ 217715 h 229810"/>
              <a:gd name="connsiteX3" fmla="*/ 0 w 955524"/>
              <a:gd name="connsiteY3" fmla="*/ 72572 h 22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5524" h="229810">
                <a:moveTo>
                  <a:pt x="955524" y="0"/>
                </a:moveTo>
                <a:lnTo>
                  <a:pt x="725714" y="229810"/>
                </a:lnTo>
                <a:lnTo>
                  <a:pt x="205619" y="217715"/>
                </a:lnTo>
                <a:lnTo>
                  <a:pt x="0" y="72572"/>
                </a:lnTo>
              </a:path>
            </a:pathLst>
          </a:cu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Arrow Connector 61"/>
          <p:cNvCxnSpPr/>
          <p:nvPr/>
        </p:nvCxnSpPr>
        <p:spPr>
          <a:xfrm rot="5400000">
            <a:off x="6908905" y="4290718"/>
            <a:ext cx="612431" cy="6355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>
            <a:off x="5728840" y="5158653"/>
            <a:ext cx="542460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5400000">
            <a:off x="5726956" y="5951078"/>
            <a:ext cx="613514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4342190" y="5430677"/>
            <a:ext cx="3609219" cy="276999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Begin 2</a:t>
            </a:r>
            <a:r>
              <a:rPr lang="en-US" sz="1200" baseline="30000" dirty="0" smtClean="0">
                <a:latin typeface="Comic Sans MS"/>
                <a:cs typeface="Comic Sans MS"/>
              </a:rPr>
              <a:t>nd</a:t>
            </a:r>
            <a:r>
              <a:rPr lang="en-US" sz="1200" dirty="0" smtClean="0">
                <a:latin typeface="Comic Sans MS"/>
                <a:cs typeface="Comic Sans MS"/>
              </a:rPr>
              <a:t> Round of In-Class Interventions</a:t>
            </a:r>
            <a:endParaRPr lang="en-US" sz="1200" dirty="0">
              <a:latin typeface="Comic Sans MS"/>
              <a:cs typeface="Comic Sans MS"/>
            </a:endParaRPr>
          </a:p>
        </p:txBody>
      </p:sp>
      <p:cxnSp>
        <p:nvCxnSpPr>
          <p:cNvPr id="69" name="Straight Arrow Connector 68"/>
          <p:cNvCxnSpPr/>
          <p:nvPr/>
        </p:nvCxnSpPr>
        <p:spPr>
          <a:xfrm rot="16200000" flipV="1">
            <a:off x="4531882" y="4305003"/>
            <a:ext cx="612427" cy="2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Freeform 70"/>
          <p:cNvSpPr/>
          <p:nvPr/>
        </p:nvSpPr>
        <p:spPr>
          <a:xfrm>
            <a:off x="4002310" y="4080126"/>
            <a:ext cx="302381" cy="1444785"/>
          </a:xfrm>
          <a:custGeom>
            <a:avLst/>
            <a:gdLst>
              <a:gd name="connsiteX0" fmla="*/ 302381 w 302381"/>
              <a:gd name="connsiteY0" fmla="*/ 1753810 h 1753810"/>
              <a:gd name="connsiteX1" fmla="*/ 0 w 302381"/>
              <a:gd name="connsiteY1" fmla="*/ 1499810 h 1753810"/>
              <a:gd name="connsiteX2" fmla="*/ 12095 w 302381"/>
              <a:gd name="connsiteY2" fmla="*/ 0 h 175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381" h="1753810">
                <a:moveTo>
                  <a:pt x="302381" y="1753810"/>
                </a:moveTo>
                <a:lnTo>
                  <a:pt x="0" y="1499810"/>
                </a:lnTo>
                <a:cubicBezTo>
                  <a:pt x="4032" y="999873"/>
                  <a:pt x="12095" y="0"/>
                  <a:pt x="12095" y="0"/>
                </a:cubicBezTo>
              </a:path>
            </a:pathLst>
          </a:cu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2624667" y="4178480"/>
            <a:ext cx="846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Abadi MT Condensed Light"/>
                <a:cs typeface="Abadi MT Condensed Light"/>
              </a:rPr>
              <a:t>Working</a:t>
            </a:r>
            <a:endParaRPr lang="en-US" sz="900" dirty="0">
              <a:latin typeface="Abadi MT Condensed Light"/>
              <a:cs typeface="Abadi MT Condensed Ligh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883328" y="3980302"/>
            <a:ext cx="9108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Abadi MT Condensed Light"/>
                <a:cs typeface="Abadi MT Condensed Light"/>
              </a:rPr>
              <a:t>Not Working</a:t>
            </a:r>
            <a:endParaRPr lang="en-US" sz="900" dirty="0">
              <a:latin typeface="Abadi MT Condensed Light"/>
              <a:cs typeface="Abadi MT Condensed Ligh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45444" y="4888217"/>
            <a:ext cx="9108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Abadi MT Condensed Light"/>
                <a:cs typeface="Abadi MT Condensed Light"/>
              </a:rPr>
              <a:t>Not Working</a:t>
            </a:r>
            <a:endParaRPr lang="en-US" sz="900" dirty="0">
              <a:latin typeface="Abadi MT Condensed Light"/>
              <a:cs typeface="Abadi MT Condensed Ligh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465772" y="5707676"/>
            <a:ext cx="9905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Abadi MT Condensed Light"/>
                <a:cs typeface="Abadi MT Condensed Light"/>
              </a:rPr>
              <a:t>Not Working</a:t>
            </a:r>
            <a:endParaRPr lang="en-US" sz="900" dirty="0">
              <a:latin typeface="Abadi MT Condensed Light"/>
              <a:cs typeface="Abadi MT Condensed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53501" y="2690707"/>
            <a:ext cx="3640667" cy="40011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omic Sans MS"/>
                <a:cs typeface="Comic Sans MS"/>
              </a:rPr>
              <a:t>Begin Progress Monitoring</a:t>
            </a:r>
            <a:endParaRPr lang="en-US" sz="2000" dirty="0">
              <a:latin typeface="Comic Sans MS"/>
              <a:cs typeface="Comic Sans M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6612" y="3518637"/>
            <a:ext cx="2583543" cy="46166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3 Data Points below Aim Line</a:t>
            </a:r>
          </a:p>
          <a:p>
            <a:pPr algn="ctr"/>
            <a:r>
              <a:rPr lang="en-US" sz="1200" dirty="0" smtClean="0">
                <a:latin typeface="Comic Sans MS"/>
                <a:cs typeface="Comic Sans MS"/>
              </a:rPr>
              <a:t>Continue Progress Monitoring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578976" y="4888217"/>
            <a:ext cx="846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Abadi MT Condensed Light"/>
                <a:cs typeface="Abadi MT Condensed Light"/>
              </a:rPr>
              <a:t>Working</a:t>
            </a:r>
            <a:endParaRPr lang="en-US" sz="900" dirty="0">
              <a:latin typeface="Abadi MT Condensed Light"/>
              <a:cs typeface="Abadi MT Condensed Ligh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33749" y="2859985"/>
            <a:ext cx="846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Abadi MT Condensed Light"/>
                <a:cs typeface="Abadi MT Condensed Light"/>
              </a:rPr>
              <a:t>Working</a:t>
            </a:r>
            <a:endParaRPr lang="en-US" sz="900" dirty="0">
              <a:latin typeface="Abadi MT Condensed Light"/>
              <a:cs typeface="Abadi MT Condensed Ligh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79489" y="4178480"/>
            <a:ext cx="6767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Abadi MT Condensed Light"/>
                <a:cs typeface="Abadi MT Condensed Light"/>
              </a:rPr>
              <a:t>Not Working</a:t>
            </a:r>
            <a:endParaRPr lang="en-US" sz="900" dirty="0">
              <a:latin typeface="Abadi MT Condensed Light"/>
              <a:cs typeface="Abadi MT Condensed Ligh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344386" y="4293896"/>
            <a:ext cx="9905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Abadi MT Condensed Light"/>
                <a:cs typeface="Abadi MT Condensed Light"/>
              </a:rPr>
              <a:t>Working</a:t>
            </a:r>
            <a:endParaRPr lang="en-US" sz="900" dirty="0">
              <a:latin typeface="Abadi MT Condensed Light"/>
              <a:cs typeface="Abadi MT Condensed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42190" y="4611218"/>
            <a:ext cx="3609219" cy="276999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Begin First Round of In-class Intervention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5733" y="3518637"/>
            <a:ext cx="2583543" cy="46166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3 Data Points above Aim Line</a:t>
            </a:r>
          </a:p>
          <a:p>
            <a:pPr algn="ctr"/>
            <a:r>
              <a:rPr lang="en-US" sz="1200" dirty="0" smtClean="0">
                <a:latin typeface="Comic Sans MS"/>
                <a:cs typeface="Comic Sans MS"/>
              </a:rPr>
              <a:t>Continue Progress Monitoring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5934" y="956024"/>
            <a:ext cx="3219752" cy="40011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omic Sans MS"/>
                <a:cs typeface="Comic Sans MS"/>
              </a:rPr>
              <a:t>Meets Benchmark</a:t>
            </a:r>
            <a:endParaRPr lang="en-US" sz="2000" dirty="0"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39408" y="956024"/>
            <a:ext cx="3687839" cy="40011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omic Sans MS"/>
                <a:cs typeface="Comic Sans MS"/>
              </a:rPr>
              <a:t>Does Not Meets Benchmark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Arrow Connector 24"/>
          <p:cNvCxnSpPr/>
          <p:nvPr/>
        </p:nvCxnSpPr>
        <p:spPr>
          <a:xfrm rot="5400000">
            <a:off x="6997666" y="2469163"/>
            <a:ext cx="414253" cy="158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510949" y="1602355"/>
            <a:ext cx="2528" cy="611301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780417" y="230832"/>
            <a:ext cx="5615898" cy="52322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latin typeface="Comic Sans MS"/>
                <a:cs typeface="Comic Sans MS"/>
              </a:rPr>
              <a:t>Begin Title I Interventions</a:t>
            </a:r>
            <a:endParaRPr lang="en-US" sz="2800" b="1" u="sng" dirty="0">
              <a:latin typeface="Comic Sans MS"/>
              <a:cs typeface="Comic Sans M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0791" y="2213654"/>
            <a:ext cx="2009057" cy="64633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Dismiss from Title I</a:t>
            </a:r>
          </a:p>
          <a:p>
            <a:pPr algn="ctr"/>
            <a:r>
              <a:rPr lang="en-US" sz="1200" dirty="0" smtClean="0">
                <a:latin typeface="Comic Sans MS"/>
                <a:cs typeface="Comic Sans MS"/>
              </a:rPr>
              <a:t>Begin Progress Monitoring in Classroom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14841" y="2275025"/>
            <a:ext cx="1813268" cy="830997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Teacher Contacts Parent and Completed </a:t>
            </a:r>
            <a:r>
              <a:rPr lang="en-US" sz="1200" b="1" dirty="0" smtClean="0">
                <a:latin typeface="Comic Sans MS"/>
                <a:cs typeface="Comic Sans MS"/>
              </a:rPr>
              <a:t>Parent Input Form </a:t>
            </a:r>
            <a:r>
              <a:rPr lang="en-US" sz="1200" dirty="0" smtClean="0">
                <a:latin typeface="Comic Sans MS"/>
                <a:cs typeface="Comic Sans MS"/>
              </a:rPr>
              <a:t>is Returned 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340982" y="1363206"/>
            <a:ext cx="0" cy="850448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515810" y="1602355"/>
            <a:ext cx="1605083" cy="611299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4881063" y="1363206"/>
            <a:ext cx="2338823" cy="850450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8" idx="0"/>
          </p:cNvCxnSpPr>
          <p:nvPr/>
        </p:nvCxnSpPr>
        <p:spPr>
          <a:xfrm>
            <a:off x="7221475" y="1608584"/>
            <a:ext cx="0" cy="666441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8" idx="2"/>
          </p:cNvCxnSpPr>
          <p:nvPr/>
        </p:nvCxnSpPr>
        <p:spPr>
          <a:xfrm>
            <a:off x="7221475" y="3106022"/>
            <a:ext cx="11368" cy="461186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78976" y="2262830"/>
            <a:ext cx="1817445" cy="64633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Continue with Title I Interventions</a:t>
            </a:r>
          </a:p>
          <a:p>
            <a:pPr algn="ctr"/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4060" y="956024"/>
            <a:ext cx="2466948" cy="64633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Comic Sans MS"/>
                <a:cs typeface="Comic Sans MS"/>
              </a:rPr>
              <a:t>3 Consecutive </a:t>
            </a:r>
            <a:r>
              <a:rPr lang="en-US" sz="1200" dirty="0" smtClean="0">
                <a:latin typeface="Comic Sans MS"/>
                <a:cs typeface="Comic Sans MS"/>
              </a:rPr>
              <a:t>Data Points</a:t>
            </a:r>
          </a:p>
          <a:p>
            <a:pPr algn="ctr"/>
            <a:r>
              <a:rPr lang="en-US" sz="1200" dirty="0" smtClean="0">
                <a:latin typeface="Comic Sans MS"/>
                <a:cs typeface="Comic Sans MS"/>
              </a:rPr>
              <a:t>above </a:t>
            </a:r>
            <a:r>
              <a:rPr lang="en-US" sz="1200" dirty="0">
                <a:latin typeface="Comic Sans MS"/>
                <a:cs typeface="Comic Sans MS"/>
              </a:rPr>
              <a:t>Benchmark</a:t>
            </a:r>
          </a:p>
          <a:p>
            <a:pPr algn="ctr"/>
            <a:r>
              <a:rPr lang="en-US" sz="1200" dirty="0">
                <a:latin typeface="Comic Sans MS"/>
                <a:cs typeface="Comic Sans MS"/>
              </a:rPr>
              <a:t>a</a:t>
            </a:r>
            <a:r>
              <a:rPr lang="en-US" sz="1200" dirty="0" smtClean="0">
                <a:latin typeface="Comic Sans MS"/>
                <a:cs typeface="Comic Sans MS"/>
              </a:rPr>
              <a:t>nd above MAP Cut Score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01211" y="1663794"/>
            <a:ext cx="8466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badi MT Condensed Light"/>
                <a:cs typeface="Abadi MT Condensed Light"/>
              </a:rPr>
              <a:t>Yes</a:t>
            </a:r>
            <a:endParaRPr lang="en-US" sz="1200" b="1" dirty="0">
              <a:latin typeface="Abadi MT Condensed Light"/>
              <a:cs typeface="Abadi MT Condensed Ligh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31283" y="1725874"/>
            <a:ext cx="8466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badi MT Condensed Light"/>
                <a:cs typeface="Abadi MT Condensed Light"/>
              </a:rPr>
              <a:t>No</a:t>
            </a:r>
            <a:endParaRPr lang="en-US" sz="1200" b="1" dirty="0">
              <a:latin typeface="Abadi MT Condensed Light"/>
              <a:cs typeface="Abadi MT Condensed Ligh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43944" y="962253"/>
            <a:ext cx="2434034" cy="64633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Comic Sans MS"/>
                <a:cs typeface="Comic Sans MS"/>
              </a:rPr>
              <a:t>3 </a:t>
            </a:r>
            <a:r>
              <a:rPr lang="en-US" sz="1200" dirty="0" smtClean="0">
                <a:latin typeface="Comic Sans MS"/>
                <a:cs typeface="Comic Sans MS"/>
              </a:rPr>
              <a:t>Data Points above </a:t>
            </a:r>
            <a:r>
              <a:rPr lang="en-US" sz="1200" dirty="0" err="1" smtClean="0">
                <a:latin typeface="Comic Sans MS"/>
                <a:cs typeface="Comic Sans MS"/>
              </a:rPr>
              <a:t>Aimline</a:t>
            </a:r>
            <a:r>
              <a:rPr lang="en-US" sz="1200" dirty="0" smtClean="0">
                <a:latin typeface="Comic Sans MS"/>
                <a:cs typeface="Comic Sans MS"/>
              </a:rPr>
              <a:t>, but below benchmark</a:t>
            </a:r>
          </a:p>
          <a:p>
            <a:pPr algn="ctr"/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983952" y="956361"/>
            <a:ext cx="2434034" cy="64633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Data Points Consistently</a:t>
            </a:r>
          </a:p>
          <a:p>
            <a:pPr algn="ctr"/>
            <a:r>
              <a:rPr lang="en-US" sz="1200" dirty="0" smtClean="0">
                <a:latin typeface="Comic Sans MS"/>
                <a:cs typeface="Comic Sans MS"/>
              </a:rPr>
              <a:t>fall below </a:t>
            </a:r>
            <a:r>
              <a:rPr lang="en-US" sz="1200" dirty="0" err="1" smtClean="0">
                <a:latin typeface="Comic Sans MS"/>
                <a:cs typeface="Comic Sans MS"/>
              </a:rPr>
              <a:t>Aimline</a:t>
            </a:r>
            <a:endParaRPr lang="en-US" sz="1200" dirty="0" smtClean="0">
              <a:latin typeface="Comic Sans MS"/>
              <a:cs typeface="Comic Sans MS"/>
            </a:endParaRPr>
          </a:p>
          <a:p>
            <a:pPr algn="ctr"/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43643" y="3567208"/>
            <a:ext cx="1973719" cy="46166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Route Request for </a:t>
            </a:r>
            <a:r>
              <a:rPr lang="en-US" sz="1200" b="1" dirty="0" smtClean="0">
                <a:latin typeface="Comic Sans MS"/>
                <a:cs typeface="Comic Sans MS"/>
              </a:rPr>
              <a:t>SAT Form </a:t>
            </a:r>
            <a:r>
              <a:rPr lang="en-US" sz="1200" dirty="0" smtClean="0">
                <a:latin typeface="Comic Sans MS"/>
                <a:cs typeface="Comic Sans MS"/>
              </a:rPr>
              <a:t>to Teachers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049895" y="4433406"/>
            <a:ext cx="2308205" cy="64633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Schedule and Conduct SAT with Parent and Staff Members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928055" y="5543457"/>
            <a:ext cx="2599551" cy="830997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omic Sans MS"/>
                <a:cs typeface="Comic Sans MS"/>
              </a:rPr>
              <a:t>SAT Meeting:</a:t>
            </a:r>
          </a:p>
          <a:p>
            <a:pPr marL="171450" indent="-171450" algn="ctr">
              <a:buFont typeface="Arial"/>
              <a:buChar char="•"/>
            </a:pPr>
            <a:r>
              <a:rPr lang="en-US" sz="1200" dirty="0" smtClean="0">
                <a:latin typeface="Comic Sans MS"/>
                <a:cs typeface="Comic Sans MS"/>
              </a:rPr>
              <a:t>Record Previous Interventions</a:t>
            </a:r>
          </a:p>
          <a:p>
            <a:pPr marL="171450" indent="-171450" algn="ctr">
              <a:buFont typeface="Arial"/>
              <a:buChar char="•"/>
            </a:pPr>
            <a:r>
              <a:rPr lang="en-US" sz="1200" dirty="0" smtClean="0">
                <a:latin typeface="Comic Sans MS"/>
                <a:cs typeface="Comic Sans MS"/>
              </a:rPr>
              <a:t>Determine Next Steps as per SAT Meeting Log</a:t>
            </a:r>
          </a:p>
        </p:txBody>
      </p:sp>
      <p:cxnSp>
        <p:nvCxnSpPr>
          <p:cNvPr id="56" name="Straight Arrow Connector 55"/>
          <p:cNvCxnSpPr/>
          <p:nvPr/>
        </p:nvCxnSpPr>
        <p:spPr>
          <a:xfrm flipH="1">
            <a:off x="7236814" y="4011836"/>
            <a:ext cx="7945" cy="387724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7224897" y="5110292"/>
            <a:ext cx="7945" cy="387724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599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172</Words>
  <Application>Microsoft Macintosh PowerPoint</Application>
  <PresentationFormat>On-screen Show (4:3)</PresentationFormat>
  <Paragraphs>45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Dorchester Public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Mr. Dohmen</dc:creator>
  <cp:lastModifiedBy>April Kelley</cp:lastModifiedBy>
  <cp:revision>7</cp:revision>
  <cp:lastPrinted>2012-03-01T04:12:08Z</cp:lastPrinted>
  <dcterms:created xsi:type="dcterms:W3CDTF">2012-02-29T18:25:50Z</dcterms:created>
  <dcterms:modified xsi:type="dcterms:W3CDTF">2012-03-13T02:59:21Z</dcterms:modified>
</cp:coreProperties>
</file>